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859" r:id="rId2"/>
    <p:sldId id="1238" r:id="rId3"/>
    <p:sldId id="1243" r:id="rId4"/>
    <p:sldId id="1244" r:id="rId5"/>
    <p:sldId id="1248" r:id="rId6"/>
    <p:sldId id="1276" r:id="rId7"/>
    <p:sldId id="1246" r:id="rId8"/>
    <p:sldId id="1249" r:id="rId9"/>
    <p:sldId id="1277" r:id="rId10"/>
    <p:sldId id="1251" r:id="rId11"/>
    <p:sldId id="1279" r:id="rId12"/>
    <p:sldId id="1278" r:id="rId13"/>
    <p:sldId id="1281" r:id="rId14"/>
    <p:sldId id="1280" r:id="rId15"/>
    <p:sldId id="1283" r:id="rId16"/>
    <p:sldId id="1282" r:id="rId17"/>
    <p:sldId id="1259" r:id="rId18"/>
    <p:sldId id="1287" r:id="rId19"/>
    <p:sldId id="1288" r:id="rId20"/>
    <p:sldId id="1286" r:id="rId21"/>
    <p:sldId id="1289" r:id="rId22"/>
    <p:sldId id="1290" r:id="rId23"/>
    <p:sldId id="1247" r:id="rId24"/>
    <p:sldId id="1284" r:id="rId25"/>
    <p:sldId id="1273" r:id="rId26"/>
    <p:sldId id="1274" r:id="rId27"/>
    <p:sldId id="1275" r:id="rId28"/>
    <p:sldId id="1291" r:id="rId29"/>
    <p:sldId id="1292" r:id="rId30"/>
    <p:sldId id="1293" r:id="rId31"/>
    <p:sldId id="1263" r:id="rId32"/>
    <p:sldId id="1264" r:id="rId33"/>
    <p:sldId id="1265" r:id="rId34"/>
    <p:sldId id="1294" r:id="rId35"/>
    <p:sldId id="1295" r:id="rId36"/>
    <p:sldId id="1296" r:id="rId37"/>
    <p:sldId id="1267" r:id="rId38"/>
    <p:sldId id="1300" r:id="rId39"/>
    <p:sldId id="1301" r:id="rId40"/>
    <p:sldId id="1261" r:id="rId41"/>
    <p:sldId id="1269" r:id="rId4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WYS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2</a:t>
            </a:r>
            <a:r>
              <a:rPr lang="zh-CN" altLang="en-US" sz="4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 life’s work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3</a:t>
            </a:r>
            <a:r>
              <a:rPr lang="zh-CN" altLang="en-US" sz="3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3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Developing ideas &amp; Presenting ideas</a:t>
            </a:r>
            <a:endParaRPr lang="zh-CN" altLang="en-US" sz="3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262558" y="1258060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comprise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包括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构成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204864"/>
            <a:ext cx="11593288" cy="1656184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body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comprises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idence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正文由段落组成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并包含证据和事实。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934522"/>
            <a:ext cx="9217024" cy="547606"/>
          </a:xfrm>
          <a:prstGeom prst="rect">
            <a:avLst/>
          </a:prstGeom>
        </p:spPr>
      </p:pic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393305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be comprised of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TS8.eps" descr="id:214748773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34566" y="4147339"/>
            <a:ext cx="883027" cy="29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008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4744"/>
            <a:ext cx="11521280" cy="45365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0541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同义短语：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made up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composed of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没有被动语态，且不用于进行时。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comprised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nurses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这支医疗队由两名医生和八名护士组成。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medical team consists of two doctors and eight nurses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medical team is made up of two doctors and eight nurses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196752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028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/date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追回到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追溯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XB3.eps" descr="id:21474877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786255" cy="34417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331190"/>
            <a:ext cx="11593288" cy="2808312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83524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endless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adjustments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gigantic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clocks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Emperor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Qianlong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经过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个月无休止的调试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终于到了王先生给乾隆帝时期的巨型时钟上发条的时候了。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060848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393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844824"/>
            <a:ext cx="11521280" cy="17281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同义短语：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back 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trace back to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 back to/date from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常用于一般现在时，无进行时态和被动语态。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916832"/>
            <a:ext cx="1777672" cy="349024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34566" y="366690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Hangzhou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Southern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杭州的茶馆可以追溯到南宋时期。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892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828834"/>
            <a:ext cx="11485848" cy="58394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</a:t>
            </a:r>
            <a:r>
              <a:rPr lang="en-US" altLang="zh-CN" b="1">
                <a:solidFill>
                  <a:srgbClr val="D8657B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遗留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丢在后面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700808"/>
            <a:ext cx="11593288" cy="2808312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20486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remarkable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inno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ation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diligence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humility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legacy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craftwork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treasure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lifetime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凭借他们卓越的技能、创新、勤奋和谦逊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雷氏家族留下了他们的建筑和遗产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真正的工艺是一笔可以超越人生的财富。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430466"/>
            <a:ext cx="9217024" cy="547606"/>
          </a:xfrm>
          <a:prstGeom prst="rect">
            <a:avLst/>
          </a:prstGeom>
        </p:spPr>
      </p:pic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34566" y="467501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umbrella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supermarket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这是你第三次把雨伞忘在超市了。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353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556792"/>
            <a:ext cx="11521280" cy="338437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2589"/>
            <a:ext cx="11485848" cy="279993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相关的短语：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for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动身去（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不管；让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一个人待着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out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删掉；漏掉；不理会；忽视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aside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不予考虑；搁置一边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628800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551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Tyson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college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泰森去上大学了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所以我不得不一个人去新学校。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那人正忙着工作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你最好别打扰他。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sentence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你在这个句子里漏掉了一个重要的单词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所以这个句子没有任何意义。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aside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agency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我们暂时把代理问题搁置到下周。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7636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31683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56792"/>
                <a:ext cx="11485848" cy="288694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B0F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𝐈𝐟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𝐢𝐭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𝐡𝐚𝐝𝐧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’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𝐛𝐞𝐞𝐧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𝐟𝐨𝐫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𝐭𝐡𝐫𝐞𝐞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𝐞𝐩𝐢𝐬𝐨𝐝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B0F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条件状语从句</m:t>
                        </m:r>
                      </m:lim>
                    </m:limLow>
                  </m:oMath>
                </a14:m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documentary</a:t>
                </a:r>
                <a:r>
                  <a:rPr lang="zh-CN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outsiders would ne</a:t>
                </a:r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er ha</a:t>
                </a:r>
                <a:r>
                  <a:rPr lang="en-US" altLang="zh-CN" b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 known that the plainly-dressed people working here are masters of their craft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...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若不是一部三集的纪录片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外面的人永远也不会知道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在这里工作的那些衣着朴素的人都是精于各门技艺的大师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……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56792"/>
                <a:ext cx="11485848" cy="2886944"/>
              </a:xfrm>
              <a:blipFill>
                <a:blip r:embed="rId3"/>
                <a:stretch>
                  <a:fillRect l="-796" r="-849" b="-8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08720"/>
            <a:ext cx="2023437" cy="48107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5313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本句使用了虚拟语气，表达与过去事实相反的情况。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13.eps" descr="id:214748727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71702" y="4842001"/>
            <a:ext cx="1062086" cy="36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837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21280" cy="338437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254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虚拟语气在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条件句中的运用如下：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与现在事实相反：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＋主语＋过去式，主语＋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could/might/would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与过去事实相反：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＋主语＋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done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could/might/would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done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与将来事实相反：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＋主语＋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did/should do/were to do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could/might/would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＋动词原形。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268760"/>
            <a:ext cx="1777672" cy="349024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465313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freely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如果我是一只鸟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我就能够自由飞翔了。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earlier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要是你早点起床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你就不会上班迟到了。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0247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rained/should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rain/were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如果明天下雨的话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我们就得推迟运动会了。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注意：当从句中如果有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时，可将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省略，把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提到主语之前，变成倒装句式。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要不是你的帮助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我们就完不成这项任务。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reconsider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conclusion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如果他重新考虑这个问题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他或许能得出正确的结论。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如果你要做这个实验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你应该仔细按照说明去做。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458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6490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pace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发生的速度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步伐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节奏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来回踱步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走来走去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3" y="1142434"/>
            <a:ext cx="1897927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708920"/>
            <a:ext cx="11593288" cy="230425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129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courtyards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Forbidden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ticks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pace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在紫禁城高墙内西三所安静的庭院里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时间按照自己的节奏流逝着。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438578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21280" cy="47887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352364"/>
                <a:ext cx="11485848" cy="464024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𝐖𝐚𝐥𝐤𝐢𝐧𝐠𝐭𝐡𝐫𝐨𝐮𝐠𝐡𝐭𝐡𝐞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𝐬𝐞𝐯𝐞𝐧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𝐜𝐫𝐢𝐦𝐬𝐨𝐧𝐠𝐚𝐭𝐞𝐬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𝐭𝐨𝐰𝐚𝐫𝐝𝐬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现在分词短语作时间状语</m:t>
                        </m:r>
                      </m:lim>
                    </m:limLow>
                  </m:oMath>
                </a14:m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his workplace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Wang Jin still regards himself as an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𝐨𝐫𝐝𝐢𝐧𝐚𝐫𝐲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𝐰𝐨𝐫𝐤𝐞𝐫𝐢𝐧𝐭𝐡𝐞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𝐏𝐚𝐥𝐚𝐜𝐞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𝐌𝐮𝐬𝐞𝐮𝐦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主句</m:t>
                        </m:r>
                      </m:lim>
                    </m:limLow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although</a:t>
                </a:r>
                <a:r>
                  <a:rPr lang="en-US" altLang="zh-CN" b="1">
                    <a:solidFill>
                      <a:srgbClr val="F081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𝐧𝐨𝐰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𝐨𝐟𝐭𝐞𝐧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𝐬𝐭𝐨𝐩𝐩𝐞𝐝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𝐛𝐲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𝐚𝐝𝐦𝐢𝐫𝐞𝐫𝐬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𝐰𝐚𝐧𝐭𝐢𝐧𝐠𝐭𝐡𝐞𝐢𝐫</m:t>
                            </m:r>
                          </m:e>
                        </m:bar>
                      </m:e>
                      <m:lim>
                        <m:r>
                          <a:rPr lang="en-US" altLang="zh-CN" b="1" i="1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𝐚𝐥𝐭𝐡𝐨𝐮𝐠𝐡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081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引导让步状语从句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F081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photo taken with him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当王津穿过七道深红色的大门走向他的工作场所时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尽管现在经常有仰慕者拦住他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想和他合影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但他仍然认为自己只是故宫博物院的一名普通员工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352364"/>
                <a:ext cx="11485848" cy="4640245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6123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340768"/>
            <a:ext cx="11521280" cy="35646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67699"/>
                <a:ext cx="11485848" cy="336566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❸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𝐒𝐨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𝐢𝐧𝐜𝐫𝐞𝐝𝐢𝐛𝐥𝐞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𝐰𝐚𝐬𝐭𝐡𝐞𝐢𝐫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𝐬𝐤𝐢𝐥𝐥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B0F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部分倒装</m:t>
                        </m:r>
                      </m:lim>
                    </m:limLow>
                  </m:oMath>
                </a14:m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that many of their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𝐛𝐮𝐢𝐥𝐝𝐢𝐧𝐠𝐬𝐬𝐮𝐫𝐯𝐢𝐯𝐞𝐝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𝐞𝐚𝐫𝐭𝐡𝐪𝐮𝐚𝐤𝐞𝐬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𝐚𝐧𝐝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𝐫𝐞𝐦𝐚𝐢𝐧𝐞𝐝</m:t>
                            </m:r>
                          </m:e>
                        </m:bar>
                      </m:e>
                      <m:li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𝐭𝐡𝐚𝐭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引导结果状语从句</m:t>
                        </m:r>
                      </m:lim>
                    </m:limLow>
                  </m:oMath>
                </a14:m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standing o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er hundreds of years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他们的技艺是如此高超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以至于他们的许多建筑物在地震中幸存下来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并且屹立了数百年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67699"/>
                <a:ext cx="11485848" cy="3365665"/>
              </a:xfrm>
              <a:blipFill>
                <a:blip r:embed="rId3"/>
                <a:stretch>
                  <a:fillRect l="-796" r="-849" b="-5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80215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844824"/>
            <a:ext cx="11521280" cy="22322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so/such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结构中的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连同它所直接修饰的成分共同位于句首表示强调时，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主句要进行倒装（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后面的结果状语从句不倒装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916832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0284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gratitude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他高兴得找不到一个词来表达他的感激之情。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admire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他干得这么好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我们都很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钦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他看上去是那么好的人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我们都相信他。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8371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81124"/>
            <a:ext cx="11521280" cy="51845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74508"/>
                <a:ext cx="11485848" cy="563481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❹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𝐄𝐯𝐞𝐧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𝐢𝐟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𝐞𝐯𝐞𝐫𝐲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𝐜𝐥𝐨𝐜𝐤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𝐢𝐧𝐭𝐡𝐞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𝐏𝐚𝐥𝐚𝐜𝐞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𝐌𝐮𝐬𝐞𝐮𝐦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让步状语从句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were restored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𝐭𝐡𝐞𝐫𝐞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𝐰𝐨𝐮𝐥𝐝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𝐬𝐭𝐢𝐥𝐥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𝐰𝐨𝐫𝐤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𝐝𝐨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主句</m:t>
                        </m:r>
                      </m:lim>
                    </m:limLow>
                  </m:oMath>
                </a14:m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𝐛𝐞𝐜𝐚𝐮𝐬𝐞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𝐫𝐞𝐬𝐭𝐨𝐫𝐚𝐭𝐢𝐨𝐧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𝐰𝐨𝐮𝐥𝐝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𝐩𝐫𝐨𝐛𝐚𝐛𝐥𝐲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𝐧𝐞𝐞𝐝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𝐛𝐞𝐠𝐢𝐧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原因状语从句</m:t>
                        </m:r>
                      </m:lim>
                    </m:limLow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again on the clocks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𝐭𝐡𝐚𝐭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𝐰𝐞𝐫𝐞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𝐫𝐞𝐩𝐚𝐢𝐫𝐞𝐝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𝐥𝐨𝐧𝐠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𝐚𝐠𝐨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定语从句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即使故宫博物院的每一件钟表都被修复了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仍然有工作要做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因为可能需要重新开始对很久以前修复过的钟表进行修复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74508"/>
                <a:ext cx="11485848" cy="5634812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35060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68A8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表语从句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在复合句中位于连系动词后，充当表语的句子叫作表语从句，可以接表语从句的连系动词有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remain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等。引导表语从句的连接词有：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引导表语从句，只起连接作用，不充当句子成分。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那是因为他没有理解我。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preparations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问题是我们是否能在这么短的时间内做好准备工作。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AEE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b="1">
                <a:solidFill>
                  <a:srgbClr val="00AEE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eloped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accine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irus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好消息是我们已经研制出了对抗这种新病毒的疫苗。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法疑难.eps" descr="id:21474873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2918" y="764704"/>
            <a:ext cx="4862830" cy="53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3359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416320"/>
          </a:xfrm>
        </p:spPr>
        <p:txBody>
          <a:bodyPr/>
          <a:lstStyle/>
          <a:p>
            <a:pPr marL="13335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if/as though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引导表语从句。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3335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若表语从句所述的是非真实的情况，从句用虚拟语气；若所述的是事实或是极可能发生的情况，从句用陈述语气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3335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if/though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天好像要下雪似的。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陈述语气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 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pencil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partly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glass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water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looks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were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broken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当一支铅笔部分插在水中时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它看起来就像断了似的。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虚拟语气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45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连接代词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引导表语从句，在从句中作主语、宾语、表语或定语。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society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responsible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society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作为社会的一员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我意识到负责任是创造一个更好的社会所需要的。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</a:t>
            </a:r>
            <a:r>
              <a:rPr lang="en-US" altLang="zh-CN" b="1">
                <a:solidFill>
                  <a:srgbClr val="00AEE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问题是谁能领导他们去摆脱贫穷。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fault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谁的错误现在很清楚。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5811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连接副词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引导表语从句，在从句中作状语。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让我发愁的是如何再找到一份工作。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studied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我们第一次见面是在那所学校读书的时候。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</a:t>
            </a:r>
            <a:r>
              <a:rPr lang="en-US" altLang="zh-CN" b="1">
                <a:solidFill>
                  <a:srgbClr val="00AEE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motherland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这就是我们那么热爱祖国的原因。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1985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引导的表语从句的区别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because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那是因为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强调原因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why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的原因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强调结果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reason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作主语或主语中包含事件的起因时，后面的表语从句表示原因时，要用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引导，而不是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，常见句型为：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reason for/why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was/is that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class/why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他上课迟到的原因是他得照顾他生病的妈妈。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05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681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at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one’s own pace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按照自己的节奏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pace with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并驾齐驱；与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步调一致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pace up and down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来回踱步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对于一个公司来说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跟上市场的变化是很重要的。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paced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她在屋子外面来回走着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12776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934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4848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表语中的虚拟语气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在表语从句中，表示坚持、要求、命令、建议（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suggestion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proposal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command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requirement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demand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）的词出现在主句中时，从句的谓语动词用虚拟语气，即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可省略。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suggestion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我的建议是明天一早出发。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1065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390023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学科核心素养是学科育人价值的集中体现，是学生通过学科学习而逐步形成的正确价值观念、必备品格和关键能力。 英语学科核心素养主要包括语言能力、文化意识、思维品质和学习能力。以下文章旨在让同学们学习文中人物的工匠精神，克服困难，迎接挑战，用持之以恒的精神实现人生理想。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工匠精神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学科素养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思维品质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难度系数</a:t>
            </a:r>
            <a:r>
              <a:rPr lang="zh-CN" altLang="zh-CN" b="1">
                <a:solidFill>
                  <a:srgbClr val="9E76B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9E76B3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★★★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核心素养通.eps" descr="id:21474873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2918" y="836712"/>
            <a:ext cx="4778375" cy="499110"/>
          </a:xfrm>
          <a:prstGeom prst="rect">
            <a:avLst/>
          </a:prstGeom>
        </p:spPr>
      </p:pic>
      <p:pic>
        <p:nvPicPr>
          <p:cNvPr id="4" name="ST07.eps" descr="id:21474873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134766" y="1484784"/>
            <a:ext cx="7529195" cy="30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4877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Defense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Engineering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Expert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Qihu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1937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Kunshan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Jiangsu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academician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Academy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Engineering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decades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engineering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indestructible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Underground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Steel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226315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015"/>
            <a:ext cx="11485848" cy="4524315"/>
          </a:xfrm>
        </p:spPr>
        <p:txBody>
          <a:bodyPr/>
          <a:lstStyle/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awarded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August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Medal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highest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military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outstanding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contributions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national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defense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infrastructure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基础建设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also the winner of the State Preeminent Science and Technology Award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China’s top scientific honour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donated all the prize money of 8 million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establish a scholarship programme in his hometown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aimed at helping excellent students from poor family backgrounds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the country and society is the duty of a soldier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 the award is definitely an honour but it also means more responsibility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Qian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7844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Influential Physicist of Our Time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Chen Ning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born in October 1922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best known as a member of the Chinese Academy of Sciences and a Nobel laureate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people 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described him as the third all-round physicist of the 20th century after Einstein and Fermi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man possessed of a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 range of knowledge and talents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1555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7074"/>
            <a:ext cx="11485848" cy="5008230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won the Nobel Prize in Physics at the age of 35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significance of the award lay not only in the academic achie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also in the boost it pro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ided to the self-belief of a nation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 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scientific talent of the Chinese had been questioned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1971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set out from the United States through Canada and made his way back to China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the first Chinese scientist to return to China after the relationship between the two countries eased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acti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ely promoting cultural exchanges and mutual understanding between the two peoples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opened the door to personnel exchanges and scientific and technological cooperation between the two countries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1765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26889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Master of Aircraft Design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 Songfen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born in 1930 in Jiangsu Pro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famous aircraft designer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the only person in China’s 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iation industry to be a member of both the Chinese Academy of Sciences and the Chinese Academy of Engineering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pioneered the aerodynamic design of aircraft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ad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anced the de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elopment of a number of major jet fighters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Those aircraft greatly impro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 China’s air defense capabilities and also laid the foundation of its 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iation industry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Gu’s ambitions for an 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iation career were rooted in his wartime experiences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Despite being in his 90’s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 still shows up in his office on workdays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 closely following the progress of today’s 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iation is what brings him the most enjoyment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hopes the younger generation will make a great contribution to the nation’s 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iation industry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2749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552724"/>
            <a:ext cx="11521280" cy="2016224"/>
          </a:xfrm>
          <a:prstGeom prst="rect">
            <a:avLst/>
          </a:prstGeom>
        </p:spPr>
      </p:pic>
      <p:pic>
        <p:nvPicPr>
          <p:cNvPr id="3" name="句型解读.eps" descr="id:21474873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120676"/>
            <a:ext cx="1749291" cy="343436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66094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donated all the prize money of 8 million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establish a scholarship programme in his hometown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F081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aimed at helping excellent students from poor family backgrounds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6894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aimed at helping excellent students from poor family backgrounds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引导的非限制性定语从句。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但他将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万元奖金全部捐出，在家乡建立了一个奖学金项目，旨在帮助家庭贫困的优秀学生。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分析a_1.eps" descr="id:214748733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803556"/>
            <a:ext cx="625475" cy="296545"/>
          </a:xfrm>
          <a:prstGeom prst="rect">
            <a:avLst/>
          </a:prstGeom>
        </p:spPr>
      </p:pic>
      <p:pic>
        <p:nvPicPr>
          <p:cNvPr id="8" name="译文.eps" descr="id:214748734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50590" y="4875163"/>
            <a:ext cx="633095" cy="2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3252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3229"/>
            <a:ext cx="11521280" cy="27116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82586"/>
                <a:ext cx="11485848" cy="289149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𝐓𝐡𝐞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𝐬𝐢𝐠𝐧𝐢𝐟𝐢𝐜𝐚𝐧𝐜𝐞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𝐨𝐟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𝐭𝐡𝐞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𝐚𝐰𝐚𝐫𝐝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F38928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 u="sng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𝐥𝐚𝐲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081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谓语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not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only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in</a:t>
                </a:r>
                <a:r>
                  <a:rPr lang="en-US" altLang="zh-CN" b="1">
                    <a:solidFill>
                      <a:srgbClr val="F38928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B0F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𝐭𝐡𝐞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𝐚𝐜𝐚𝐝𝐞𝐦𝐢𝐜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B0F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𝐚𝐜𝐡𝐢𝐞𝐯𝐞𝐦𝐞𝐧𝐭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B0F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宾语</m:t>
                        </m:r>
                        <m:r>
                          <a:rPr lang="en-US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but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also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in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𝐭𝐡𝐞</m:t>
                            </m:r>
                            <m:r>
                              <a:rPr lang="en-US" altLang="zh-CN" b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𝐛𝐨𝐨𝐬𝐭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B0F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宾语</m:t>
                        </m:r>
                        <m:r>
                          <a:rPr lang="en-US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lim>
                    </m:limLow>
                    <m:limLow>
                      <m:limLowPr>
                        <m:ctrlPr>
                          <a:rPr lang="zh-CN" altLang="zh-CN" b="1" i="1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𝐢𝐭</m:t>
                            </m:r>
                            <m:r>
                              <a:rPr lang="en-US" altLang="zh-CN" b="1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𝐩𝐫𝐨𝐯𝐢𝐝𝐞𝐝</m:t>
                            </m:r>
                            <m:r>
                              <a:rPr lang="en-US" altLang="zh-CN" b="1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</m:t>
                            </m:r>
                            <m:r>
                              <a:rPr lang="en-US" altLang="zh-CN" b="1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𝐭𝐡𝐞</m:t>
                            </m:r>
                            <m:r>
                              <a:rPr lang="en-US" altLang="zh-CN" b="1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𝐬𝐞𝐥𝐟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𝐛𝐞𝐥𝐢𝐞𝐟</m:t>
                            </m:r>
                            <m:r>
                              <a:rPr lang="en-US" altLang="zh-CN" b="1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𝐨𝐟</m:t>
                            </m:r>
                            <m:r>
                              <a:rPr lang="en-US" altLang="zh-CN" b="1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</m:t>
                            </m:r>
                            <m:r>
                              <a:rPr lang="en-US" altLang="zh-CN" b="1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𝐧𝐚𝐭𝐢𝐨𝐧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081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定语从句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F38928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82586"/>
                <a:ext cx="11485848" cy="2891497"/>
              </a:xfrm>
              <a:blipFill>
                <a:blip r:embed="rId3"/>
                <a:stretch>
                  <a:fillRect l="-796" r="-849" b="-16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97893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academic achie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boost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also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连接的两个并列宾语。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奖项的意义不仅在于学术成就，还对一个民族的自信有促进作用。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分析a_1.eps" descr="id:214748733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4213538"/>
            <a:ext cx="625475" cy="296545"/>
          </a:xfrm>
          <a:prstGeom prst="rect">
            <a:avLst/>
          </a:prstGeom>
        </p:spPr>
      </p:pic>
      <p:pic>
        <p:nvPicPr>
          <p:cNvPr id="8" name="译文.eps" descr="id:214748734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50590" y="5285145"/>
            <a:ext cx="633095" cy="2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1317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08721"/>
            <a:ext cx="11521280" cy="1728192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882586"/>
            <a:ext cx="11485848" cy="169193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❸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said </a:t>
            </a:r>
            <a:r>
              <a:rPr lang="en-US" altLang="zh-CN" b="1">
                <a:solidFill>
                  <a:srgbClr val="F081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closely following the progress of today’s a</a:t>
            </a:r>
            <a:r>
              <a:rPr lang="en-US" altLang="zh-CN" b="1">
                <a:solidFill>
                  <a:srgbClr val="F081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F081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brings him the most enjoyment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hopes </a:t>
            </a:r>
            <a:r>
              <a:rPr lang="en-US" altLang="zh-CN" b="1">
                <a:solidFill>
                  <a:srgbClr val="F081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younger generation will make a great contribution to the nation’s a</a:t>
            </a:r>
            <a:r>
              <a:rPr lang="en-US" altLang="zh-CN" b="1">
                <a:solidFill>
                  <a:srgbClr val="F081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F081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iation industry</a:t>
            </a:r>
            <a:r>
              <a:rPr lang="en-US" altLang="zh-CN" b="1">
                <a:solidFill>
                  <a:srgbClr val="F081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697117"/>
            <a:ext cx="11485848" cy="390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本句是一个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连接的并列句。在第一个分句中，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closely following the progress of today’s 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iation is what brings him the most enjoyment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为省略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的宾语从句，其中的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brings him the most enjoyment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为表语从句；在第二个分句中，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younger generation will make a great contribution to the nation’s 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iation industry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为省略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的宾语从句。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说，密切关注当今航空业的发展是他最享受的事情，他希望年轻一代能为国家的航空业做出巨大贡献。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分析a_1.eps" descr="id:214748733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931725"/>
            <a:ext cx="625475" cy="296545"/>
          </a:xfrm>
          <a:prstGeom prst="rect">
            <a:avLst/>
          </a:prstGeom>
        </p:spPr>
      </p:pic>
      <p:pic>
        <p:nvPicPr>
          <p:cNvPr id="8" name="译文.eps" descr="id:214748734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5667066"/>
            <a:ext cx="633095" cy="2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225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9865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preser</a:t>
            </a:r>
            <a:r>
              <a:rPr lang="en-US" altLang="zh-CN" b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维护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保存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动植物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保护区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198871"/>
            <a:ext cx="11593288" cy="273630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02927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generation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artisans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preser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skills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inno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craft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ensure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clock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repairing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新一代的钟表修复师不仅能帮助保留传统技能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他们为工艺带来的创新也将确保钟表维修艺术经得起时间的考验。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928529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0704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4299"/>
            <a:ext cx="11485848" cy="224875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outstanding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突出的，杰出的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boost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推动，促进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pioneer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倡导，开辟，做先锋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ance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促进，推动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前进，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sb11.eps" descr="id:21474873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324259"/>
            <a:ext cx="1728653" cy="402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8219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00323"/>
            <a:ext cx="11485848" cy="224875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award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授予，颁发；判给，裁定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establish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建立，设立；证实，确定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significance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重要性，意义；意思，含义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ease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减轻，缓和，放松；缓缓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sb12.eps" descr="id:21474873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396267"/>
            <a:ext cx="1771015" cy="43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62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4808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preser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免受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endangered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extinction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我们必须保护濒危动物不致灭绝。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Leakey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obser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chimpanzees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remote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iour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利基派古道尔去一个偏远的动物保护区观察黑猩猩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记录它们的行为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399416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898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384716"/>
            <a:ext cx="11521280" cy="22322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0513"/>
            <a:ext cx="11485848" cy="169193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保护；维护；保存；保留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well-preser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保存得很好的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保护人；保存者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456724"/>
            <a:ext cx="1777672" cy="34902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68897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excellent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preser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ation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这些绘画保存得非常好。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Well-preser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fossils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rare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researchers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研究人员表示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保存如此完好的化石相当罕见。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923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3890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associate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有关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564904"/>
            <a:ext cx="11593288" cy="223224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fame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associated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imperial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他们并不追求名声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即使在今天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他们的伟大作品更多地与朝廷联系在一起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而不是与他们自己联系在一起。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2294562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406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associate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联系起来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associated with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associate with sb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与某人打交道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associate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Darwin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theory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olution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我们很自然地把达尔文的名字和进化论联系在一起。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Loneliness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associated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disease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erweight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anxiety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孤独通常与心脏病、超重和焦虑有关。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associate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我们同形形色色的人有交往。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340768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1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772816"/>
            <a:ext cx="11521280" cy="165618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8613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association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联合；交往；社团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association with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联合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844824"/>
            <a:ext cx="1777672" cy="34902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2289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association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homeless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我们正在与当地一家公司合作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为无家可归者筹集资金。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12806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2831</Words>
  <Application>Microsoft Office PowerPoint</Application>
  <PresentationFormat>自定义</PresentationFormat>
  <Paragraphs>141</Paragraphs>
  <Slides>41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3" baseType="lpstr">
      <vt:lpstr>MS Mincho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579</cp:revision>
  <dcterms:created xsi:type="dcterms:W3CDTF">2020-11-06T05:24:00Z</dcterms:created>
  <dcterms:modified xsi:type="dcterms:W3CDTF">2025-11-01T07:57:16Z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